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143500" cx="9144000"/>
  <p:notesSz cx="6858000" cy="9144000"/>
  <p:embeddedFontLst>
    <p:embeddedFont>
      <p:font typeface="Montserrat"/>
      <p:regular r:id="rId50"/>
      <p:bold r:id="rId51"/>
      <p:italic r:id="rId52"/>
      <p:boldItalic r:id="rId53"/>
    </p:embeddedFont>
    <p:embeddedFont>
      <p:font typeface="Lato"/>
      <p:regular r:id="rId54"/>
      <p:bold r:id="rId55"/>
      <p:italic r:id="rId56"/>
      <p:boldItalic r:id="rId57"/>
    </p:embeddedFont>
    <p:embeddedFont>
      <p:font typeface="Pacifico"/>
      <p:regular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7.xml"/><Relationship Id="rId55" Type="http://schemas.openxmlformats.org/officeDocument/2006/relationships/font" Target="fonts/Lato-bold.fntdata"/><Relationship Id="rId10" Type="http://schemas.openxmlformats.org/officeDocument/2006/relationships/slide" Target="slides/slide6.xml"/><Relationship Id="rId54" Type="http://schemas.openxmlformats.org/officeDocument/2006/relationships/font" Target="fonts/Lato-regular.fntdata"/><Relationship Id="rId13" Type="http://schemas.openxmlformats.org/officeDocument/2006/relationships/slide" Target="slides/slide9.xml"/><Relationship Id="rId57" Type="http://schemas.openxmlformats.org/officeDocument/2006/relationships/font" Target="fonts/Lato-boldItalic.fntdata"/><Relationship Id="rId12" Type="http://schemas.openxmlformats.org/officeDocument/2006/relationships/slide" Target="slides/slide8.xml"/><Relationship Id="rId56" Type="http://schemas.openxmlformats.org/officeDocument/2006/relationships/font" Target="fonts/Lat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Pacifico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6.jpg"/><Relationship Id="rId6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6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0" Type="http://schemas.openxmlformats.org/officeDocument/2006/relationships/image" Target="../media/image25.png"/><Relationship Id="rId9" Type="http://schemas.openxmlformats.org/officeDocument/2006/relationships/image" Target="../media/image19.pn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23.jpg"/><Relationship Id="rId8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jpg"/><Relationship Id="rId10" Type="http://schemas.openxmlformats.org/officeDocument/2006/relationships/image" Target="../media/image25.png"/><Relationship Id="rId13" Type="http://schemas.openxmlformats.org/officeDocument/2006/relationships/image" Target="../media/image18.jpg"/><Relationship Id="rId1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image" Target="../media/image21.pn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23.jpg"/><Relationship Id="rId8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jpg"/><Relationship Id="rId10" Type="http://schemas.openxmlformats.org/officeDocument/2006/relationships/image" Target="../media/image25.png"/><Relationship Id="rId13" Type="http://schemas.openxmlformats.org/officeDocument/2006/relationships/image" Target="../media/image18.jpg"/><Relationship Id="rId1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image" Target="../media/image21.pn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23.jpg"/><Relationship Id="rId8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jpg"/><Relationship Id="rId10" Type="http://schemas.openxmlformats.org/officeDocument/2006/relationships/image" Target="../media/image15.jpg"/><Relationship Id="rId13" Type="http://schemas.openxmlformats.org/officeDocument/2006/relationships/image" Target="../media/image23.jp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5" Type="http://schemas.openxmlformats.org/officeDocument/2006/relationships/image" Target="../media/image26.png"/><Relationship Id="rId14" Type="http://schemas.openxmlformats.org/officeDocument/2006/relationships/image" Target="../media/image24.png"/><Relationship Id="rId5" Type="http://schemas.openxmlformats.org/officeDocument/2006/relationships/image" Target="../media/image9.jpg"/><Relationship Id="rId6" Type="http://schemas.openxmlformats.org/officeDocument/2006/relationships/image" Target="../media/image8.jpg"/><Relationship Id="rId7" Type="http://schemas.openxmlformats.org/officeDocument/2006/relationships/image" Target="../media/image12.jpg"/><Relationship Id="rId8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35.png"/><Relationship Id="rId8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8.jpg"/><Relationship Id="rId6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0.jpg"/><Relationship Id="rId6" Type="http://schemas.openxmlformats.org/officeDocument/2006/relationships/hyperlink" Target="http://www.linhadecodigo.com.br/artigo/860/desenvolvimento-e-implementacao-de-um-jogo-de-damas-em-prolog.aspx#ixzz5Cn4rUbm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Jogo de Damas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Apresentação 1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 de abril de 2018</a:t>
            </a:r>
            <a:br>
              <a:rPr lang="en" sz="1400"/>
            </a:br>
            <a:r>
              <a:rPr lang="en" sz="1400"/>
              <a:t>Profº. Leonardo Murta</a:t>
            </a:r>
            <a:endParaRPr sz="1400"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Felipe José Perpétuo Assad</a:t>
            </a:r>
            <a:br>
              <a:rPr lang="en"/>
            </a:br>
            <a:r>
              <a:rPr lang="en"/>
              <a:t>Henrique Nunes Duque de Medeiros</a:t>
            </a:r>
            <a:br>
              <a:rPr lang="en"/>
            </a:br>
            <a:r>
              <a:rPr lang="en"/>
              <a:t>Jorge Felipe Campos Chagas</a:t>
            </a:r>
            <a:br>
              <a:rPr lang="en"/>
            </a:br>
            <a:r>
              <a:rPr lang="en"/>
              <a:t>Pedro Paulo Bastos Teixeira</a:t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50" y="423558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Projeto</a:t>
            </a:r>
            <a:endParaRPr sz="1400"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50" y="423558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2674175" y="3234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WBS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5">
            <a:alphaModFix/>
          </a:blip>
          <a:srcRect b="17289" l="15346" r="11048" t="10309"/>
          <a:stretch/>
        </p:blipFill>
        <p:spPr>
          <a:xfrm>
            <a:off x="-1551875" y="393762"/>
            <a:ext cx="6538148" cy="389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WBS (Planejamento)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 rotWithShape="1">
          <a:blip r:embed="rId5">
            <a:alphaModFix/>
          </a:blip>
          <a:srcRect b="31389" l="14055" r="68878" t="15731"/>
          <a:stretch/>
        </p:blipFill>
        <p:spPr>
          <a:xfrm>
            <a:off x="3518013" y="862650"/>
            <a:ext cx="1908823" cy="41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WBS </a:t>
            </a:r>
            <a:br>
              <a:rPr lang="en"/>
            </a:br>
            <a:r>
              <a:rPr lang="en"/>
              <a:t>(Desenvolvimento ; </a:t>
            </a:r>
            <a:br>
              <a:rPr lang="en"/>
            </a:br>
            <a:r>
              <a:rPr lang="en"/>
              <a:t>Monitoramento e Controle)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5">
            <a:alphaModFix/>
          </a:blip>
          <a:srcRect b="17282" l="49912" r="31426" t="15988"/>
          <a:stretch/>
        </p:blipFill>
        <p:spPr>
          <a:xfrm>
            <a:off x="5724874" y="393750"/>
            <a:ext cx="1824631" cy="4615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6">
            <a:alphaModFix/>
          </a:blip>
          <a:srcRect b="71337" l="74609" r="10754" t="15731"/>
          <a:stretch/>
        </p:blipFill>
        <p:spPr>
          <a:xfrm>
            <a:off x="1659375" y="1997011"/>
            <a:ext cx="2943444" cy="183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Estimativa de Esforço e Custo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3275"/>
            <a:ext cx="1121425" cy="15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600" y="4234450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7510" y="4234451"/>
            <a:ext cx="997814" cy="71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10" y="4234451"/>
            <a:ext cx="997814" cy="7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0" y="4234450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1293800" y="270925"/>
            <a:ext cx="1270975" cy="1975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2564763" y="845800"/>
            <a:ext cx="22515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Fazer escopo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do Produto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6">
            <a:alphaModFix/>
          </a:blip>
          <a:srcRect b="50325" l="33524" r="49834" t="0"/>
          <a:stretch/>
        </p:blipFill>
        <p:spPr>
          <a:xfrm>
            <a:off x="4982162" y="282754"/>
            <a:ext cx="1270975" cy="195148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6253125" y="833250"/>
            <a:ext cx="24423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Estimar custo das atividades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1293800" y="2509275"/>
            <a:ext cx="1270975" cy="197514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2564775" y="3213800"/>
            <a:ext cx="20913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Fazer WBS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6253125" y="3071600"/>
            <a:ext cx="27999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Estimar duração das atividades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Shape 273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4982150" y="2509275"/>
            <a:ext cx="1270975" cy="197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10" y="4234451"/>
            <a:ext cx="997814" cy="7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25" y="4192250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1068925" y="310925"/>
            <a:ext cx="1270975" cy="197514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2564775" y="793888"/>
            <a:ext cx="19701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Análise de Riscos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6">
            <a:alphaModFix/>
          </a:blip>
          <a:srcRect b="50325" l="33524" r="49834" t="0"/>
          <a:stretch/>
        </p:blipFill>
        <p:spPr>
          <a:xfrm>
            <a:off x="4982162" y="282754"/>
            <a:ext cx="1270975" cy="195148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6253125" y="757059"/>
            <a:ext cx="19701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Definir a estratégia de IA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4" name="Shape 284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1111725" y="2467075"/>
            <a:ext cx="1270975" cy="197514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2439325" y="3129400"/>
            <a:ext cx="2688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Implementação IA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6" name="Shape 286"/>
          <p:cNvPicPr preferRelativeResize="0"/>
          <p:nvPr/>
        </p:nvPicPr>
        <p:blipFill rotWithShape="1">
          <a:blip r:embed="rId7">
            <a:alphaModFix/>
          </a:blip>
          <a:srcRect b="50849" l="66240" r="17484" t="1976"/>
          <a:stretch/>
        </p:blipFill>
        <p:spPr>
          <a:xfrm>
            <a:off x="1068925" y="350925"/>
            <a:ext cx="1270975" cy="189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8">
            <a:alphaModFix/>
          </a:blip>
          <a:srcRect b="50233" l="0" r="83010" t="0"/>
          <a:stretch/>
        </p:blipFill>
        <p:spPr>
          <a:xfrm>
            <a:off x="4982150" y="300924"/>
            <a:ext cx="1270975" cy="191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8">
            <a:alphaModFix/>
          </a:blip>
          <a:srcRect b="50233" l="0" r="83010" t="0"/>
          <a:stretch/>
        </p:blipFill>
        <p:spPr>
          <a:xfrm>
            <a:off x="1111725" y="2497074"/>
            <a:ext cx="1270975" cy="191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05875" y="3129400"/>
            <a:ext cx="304800" cy="6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4982150" y="2467075"/>
            <a:ext cx="1270975" cy="197514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6630800" y="3029400"/>
            <a:ext cx="12711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Testes IA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Shape 29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6175" y="3016488"/>
            <a:ext cx="5429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/>
        </p:nvSpPr>
        <p:spPr>
          <a:xfrm>
            <a:off x="5184875" y="2929400"/>
            <a:ext cx="970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10" y="4234451"/>
            <a:ext cx="997814" cy="7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0" y="4234450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1293800" y="270925"/>
            <a:ext cx="1270975" cy="19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6">
            <a:alphaModFix/>
          </a:blip>
          <a:srcRect b="50325" l="33524" r="49834" t="0"/>
          <a:stretch/>
        </p:blipFill>
        <p:spPr>
          <a:xfrm>
            <a:off x="4982162" y="282754"/>
            <a:ext cx="1270975" cy="195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1293800" y="2509275"/>
            <a:ext cx="1270975" cy="19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7">
            <a:alphaModFix/>
          </a:blip>
          <a:srcRect b="50849" l="66240" r="17484" t="1976"/>
          <a:stretch/>
        </p:blipFill>
        <p:spPr>
          <a:xfrm>
            <a:off x="1293800" y="310925"/>
            <a:ext cx="1270975" cy="189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8">
            <a:alphaModFix/>
          </a:blip>
          <a:srcRect b="50233" l="0" r="83010" t="0"/>
          <a:stretch/>
        </p:blipFill>
        <p:spPr>
          <a:xfrm>
            <a:off x="4982150" y="300924"/>
            <a:ext cx="1270975" cy="191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8">
            <a:alphaModFix/>
          </a:blip>
          <a:srcRect b="50233" l="0" r="83010" t="0"/>
          <a:stretch/>
        </p:blipFill>
        <p:spPr>
          <a:xfrm>
            <a:off x="1293800" y="2539274"/>
            <a:ext cx="1270975" cy="191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87950" y="3171600"/>
            <a:ext cx="304800" cy="6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4982150" y="2467075"/>
            <a:ext cx="1270975" cy="19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6175" y="3016488"/>
            <a:ext cx="5429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/>
          <p:nvPr/>
        </p:nvSpPr>
        <p:spPr>
          <a:xfrm>
            <a:off x="5184875" y="2929400"/>
            <a:ext cx="970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0" name="Shape 310"/>
          <p:cNvSpPr txBox="1"/>
          <p:nvPr/>
        </p:nvSpPr>
        <p:spPr>
          <a:xfrm>
            <a:off x="2715275" y="825513"/>
            <a:ext cx="19701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Acoplar projeto - IA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11">
            <a:alphaModFix/>
          </a:blip>
          <a:srcRect b="49947" l="82437" r="0" t="0"/>
          <a:stretch/>
        </p:blipFill>
        <p:spPr>
          <a:xfrm>
            <a:off x="1293800" y="326900"/>
            <a:ext cx="1270975" cy="186321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6427825" y="770625"/>
            <a:ext cx="25041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Definir Linguagem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12">
            <a:alphaModFix/>
          </a:blip>
          <a:srcRect b="50386" l="17363" r="66713" t="0"/>
          <a:stretch/>
        </p:blipFill>
        <p:spPr>
          <a:xfrm>
            <a:off x="4982150" y="300975"/>
            <a:ext cx="1194875" cy="1915043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2817075" y="2810869"/>
            <a:ext cx="2251500" cy="12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Validade das Jogadas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Shape 315"/>
          <p:cNvPicPr preferRelativeResize="0"/>
          <p:nvPr/>
        </p:nvPicPr>
        <p:blipFill rotWithShape="1">
          <a:blip r:embed="rId13">
            <a:alphaModFix/>
          </a:blip>
          <a:srcRect b="0" l="0" r="82989" t="50816"/>
          <a:stretch/>
        </p:blipFill>
        <p:spPr>
          <a:xfrm>
            <a:off x="1276925" y="2566125"/>
            <a:ext cx="1270975" cy="189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69475" y="3054613"/>
            <a:ext cx="56197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/>
        </p:nvSpPr>
        <p:spPr>
          <a:xfrm>
            <a:off x="1314900" y="2929413"/>
            <a:ext cx="12711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14</a:t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8" name="Shape 318"/>
          <p:cNvSpPr txBox="1"/>
          <p:nvPr/>
        </p:nvSpPr>
        <p:spPr>
          <a:xfrm>
            <a:off x="6427825" y="2965750"/>
            <a:ext cx="19914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Movimento das peças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Shape 3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6175" y="3116488"/>
            <a:ext cx="5429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5184875" y="3029400"/>
            <a:ext cx="970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7">
            <a:alphaModFix/>
          </a:blip>
          <a:srcRect b="50849" l="66240" r="17484" t="1976"/>
          <a:stretch/>
        </p:blipFill>
        <p:spPr>
          <a:xfrm>
            <a:off x="4982150" y="2507075"/>
            <a:ext cx="1270975" cy="189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10" y="4234451"/>
            <a:ext cx="997814" cy="7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0" y="4234450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1293800" y="270925"/>
            <a:ext cx="1270975" cy="19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 rotWithShape="1">
          <a:blip r:embed="rId6">
            <a:alphaModFix/>
          </a:blip>
          <a:srcRect b="50325" l="33524" r="49834" t="0"/>
          <a:stretch/>
        </p:blipFill>
        <p:spPr>
          <a:xfrm>
            <a:off x="4982162" y="282754"/>
            <a:ext cx="1270975" cy="195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1293800" y="2509275"/>
            <a:ext cx="1270975" cy="19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 rotWithShape="1">
          <a:blip r:embed="rId7">
            <a:alphaModFix/>
          </a:blip>
          <a:srcRect b="50849" l="66240" r="17484" t="1976"/>
          <a:stretch/>
        </p:blipFill>
        <p:spPr>
          <a:xfrm>
            <a:off x="1293800" y="310925"/>
            <a:ext cx="1270975" cy="189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 rotWithShape="1">
          <a:blip r:embed="rId8">
            <a:alphaModFix/>
          </a:blip>
          <a:srcRect b="50233" l="0" r="83010" t="0"/>
          <a:stretch/>
        </p:blipFill>
        <p:spPr>
          <a:xfrm>
            <a:off x="4982150" y="300924"/>
            <a:ext cx="1270975" cy="191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8">
            <a:alphaModFix/>
          </a:blip>
          <a:srcRect b="50233" l="0" r="83010" t="0"/>
          <a:stretch/>
        </p:blipFill>
        <p:spPr>
          <a:xfrm>
            <a:off x="1293800" y="2539274"/>
            <a:ext cx="1270975" cy="191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87950" y="3171600"/>
            <a:ext cx="304800" cy="6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4982150" y="2467075"/>
            <a:ext cx="1270975" cy="19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6175" y="3016488"/>
            <a:ext cx="5429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5184875" y="2929400"/>
            <a:ext cx="970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11">
            <a:alphaModFix/>
          </a:blip>
          <a:srcRect b="49947" l="82437" r="0" t="0"/>
          <a:stretch/>
        </p:blipFill>
        <p:spPr>
          <a:xfrm>
            <a:off x="1293800" y="326900"/>
            <a:ext cx="1270975" cy="186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12">
            <a:alphaModFix/>
          </a:blip>
          <a:srcRect b="50386" l="17363" r="66713" t="0"/>
          <a:stretch/>
        </p:blipFill>
        <p:spPr>
          <a:xfrm>
            <a:off x="4982150" y="300975"/>
            <a:ext cx="1194875" cy="191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 rotWithShape="1">
          <a:blip r:embed="rId13">
            <a:alphaModFix/>
          </a:blip>
          <a:srcRect b="0" l="0" r="82989" t="50816"/>
          <a:stretch/>
        </p:blipFill>
        <p:spPr>
          <a:xfrm>
            <a:off x="1276925" y="2566125"/>
            <a:ext cx="1270975" cy="189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69475" y="3054613"/>
            <a:ext cx="56197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/>
        </p:nvSpPr>
        <p:spPr>
          <a:xfrm>
            <a:off x="1314900" y="2929413"/>
            <a:ext cx="12711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14</a:t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3" name="Shape 3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6175" y="3116488"/>
            <a:ext cx="5429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5184875" y="3029400"/>
            <a:ext cx="970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7">
            <a:alphaModFix/>
          </a:blip>
          <a:srcRect b="50849" l="66240" r="17484" t="1976"/>
          <a:stretch/>
        </p:blipFill>
        <p:spPr>
          <a:xfrm>
            <a:off x="4982150" y="2507075"/>
            <a:ext cx="1270975" cy="189514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2715275" y="825513"/>
            <a:ext cx="19701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Definir orçamento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Shape 347"/>
          <p:cNvPicPr preferRelativeResize="0"/>
          <p:nvPr/>
        </p:nvPicPr>
        <p:blipFill rotWithShape="1">
          <a:blip r:embed="rId5">
            <a:alphaModFix/>
          </a:blip>
          <a:srcRect b="50201" l="49846" r="33670" t="0"/>
          <a:stretch/>
        </p:blipFill>
        <p:spPr>
          <a:xfrm>
            <a:off x="1293800" y="270925"/>
            <a:ext cx="1270975" cy="197514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 txBox="1"/>
          <p:nvPr/>
        </p:nvSpPr>
        <p:spPr>
          <a:xfrm>
            <a:off x="2817050" y="2853056"/>
            <a:ext cx="2251500" cy="12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Definir o cronograma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9" name="Shape 349"/>
          <p:cNvPicPr preferRelativeResize="0"/>
          <p:nvPr/>
        </p:nvPicPr>
        <p:blipFill rotWithShape="1">
          <a:blip r:embed="rId7">
            <a:alphaModFix/>
          </a:blip>
          <a:srcRect b="50849" l="66240" r="17484" t="1976"/>
          <a:stretch/>
        </p:blipFill>
        <p:spPr>
          <a:xfrm>
            <a:off x="1314938" y="2549275"/>
            <a:ext cx="1270975" cy="189514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6570400" y="2965750"/>
            <a:ext cx="17886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Validade do Jogo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1" name="Shape 3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85775" y="3116488"/>
            <a:ext cx="5429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 txBox="1"/>
          <p:nvPr/>
        </p:nvSpPr>
        <p:spPr>
          <a:xfrm>
            <a:off x="5124475" y="3029400"/>
            <a:ext cx="970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53" name="Shape 353"/>
          <p:cNvPicPr preferRelativeResize="0"/>
          <p:nvPr/>
        </p:nvPicPr>
        <p:blipFill rotWithShape="1">
          <a:blip r:embed="rId7">
            <a:alphaModFix/>
          </a:blip>
          <a:srcRect b="50849" l="66240" r="17484" t="1976"/>
          <a:stretch/>
        </p:blipFill>
        <p:spPr>
          <a:xfrm>
            <a:off x="4944100" y="2507075"/>
            <a:ext cx="1270975" cy="189514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 txBox="1"/>
          <p:nvPr/>
        </p:nvSpPr>
        <p:spPr>
          <a:xfrm>
            <a:off x="6413225" y="770625"/>
            <a:ext cx="25041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Definir Regras do Jogo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6">
            <a:alphaModFix/>
          </a:blip>
          <a:srcRect b="50325" l="33524" r="49834" t="0"/>
          <a:stretch/>
        </p:blipFill>
        <p:spPr>
          <a:xfrm>
            <a:off x="4982149" y="282754"/>
            <a:ext cx="1270975" cy="1951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10" y="4234451"/>
            <a:ext cx="997814" cy="7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0" y="4234450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 rotWithShape="1">
          <a:blip r:embed="rId5">
            <a:alphaModFix/>
          </a:blip>
          <a:srcRect b="50325" l="33524" r="49834" t="0"/>
          <a:stretch/>
        </p:blipFill>
        <p:spPr>
          <a:xfrm>
            <a:off x="4982162" y="282754"/>
            <a:ext cx="1270975" cy="195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 rotWithShape="1">
          <a:blip r:embed="rId6">
            <a:alphaModFix/>
          </a:blip>
          <a:srcRect b="50201" l="49846" r="33670" t="0"/>
          <a:stretch/>
        </p:blipFill>
        <p:spPr>
          <a:xfrm>
            <a:off x="1293800" y="2509275"/>
            <a:ext cx="1270975" cy="19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 rotWithShape="1">
          <a:blip r:embed="rId7">
            <a:alphaModFix/>
          </a:blip>
          <a:srcRect b="50233" l="0" r="83010" t="0"/>
          <a:stretch/>
        </p:blipFill>
        <p:spPr>
          <a:xfrm>
            <a:off x="4982150" y="300924"/>
            <a:ext cx="1270975" cy="191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 rotWithShape="1">
          <a:blip r:embed="rId7">
            <a:alphaModFix/>
          </a:blip>
          <a:srcRect b="50233" l="0" r="83010" t="0"/>
          <a:stretch/>
        </p:blipFill>
        <p:spPr>
          <a:xfrm>
            <a:off x="1293800" y="2539274"/>
            <a:ext cx="1270975" cy="191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87950" y="3171600"/>
            <a:ext cx="304800" cy="6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6">
            <a:alphaModFix/>
          </a:blip>
          <a:srcRect b="50201" l="49846" r="33670" t="0"/>
          <a:stretch/>
        </p:blipFill>
        <p:spPr>
          <a:xfrm>
            <a:off x="4982150" y="2467075"/>
            <a:ext cx="1270975" cy="19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46175" y="3016488"/>
            <a:ext cx="5429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/>
          <p:nvPr/>
        </p:nvSpPr>
        <p:spPr>
          <a:xfrm>
            <a:off x="5184875" y="2929400"/>
            <a:ext cx="970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70" name="Shape 370"/>
          <p:cNvPicPr preferRelativeResize="0"/>
          <p:nvPr/>
        </p:nvPicPr>
        <p:blipFill rotWithShape="1">
          <a:blip r:embed="rId10">
            <a:alphaModFix/>
          </a:blip>
          <a:srcRect b="50386" l="17363" r="66713" t="0"/>
          <a:stretch/>
        </p:blipFill>
        <p:spPr>
          <a:xfrm>
            <a:off x="4982150" y="300975"/>
            <a:ext cx="1194875" cy="191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 rotWithShape="1">
          <a:blip r:embed="rId11">
            <a:alphaModFix/>
          </a:blip>
          <a:srcRect b="0" l="0" r="82989" t="50816"/>
          <a:stretch/>
        </p:blipFill>
        <p:spPr>
          <a:xfrm>
            <a:off x="1276925" y="2566125"/>
            <a:ext cx="1270975" cy="189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69475" y="3054613"/>
            <a:ext cx="56197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46175" y="3116488"/>
            <a:ext cx="5429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/>
        </p:nvSpPr>
        <p:spPr>
          <a:xfrm>
            <a:off x="5184875" y="3029400"/>
            <a:ext cx="970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75" name="Shape 375"/>
          <p:cNvPicPr preferRelativeResize="0"/>
          <p:nvPr/>
        </p:nvPicPr>
        <p:blipFill rotWithShape="1">
          <a:blip r:embed="rId13">
            <a:alphaModFix/>
          </a:blip>
          <a:srcRect b="50849" l="66240" r="17484" t="1976"/>
          <a:stretch/>
        </p:blipFill>
        <p:spPr>
          <a:xfrm>
            <a:off x="4982150" y="2507075"/>
            <a:ext cx="1270975" cy="189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85775" y="3116488"/>
            <a:ext cx="5429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x="5124475" y="3029400"/>
            <a:ext cx="970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1437113" y="813975"/>
            <a:ext cx="12711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2579600" y="825525"/>
            <a:ext cx="25041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Preparar Apresentações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6">
            <a:alphaModFix/>
          </a:blip>
          <a:srcRect b="50201" l="49846" r="33670" t="0"/>
          <a:stretch/>
        </p:blipFill>
        <p:spPr>
          <a:xfrm>
            <a:off x="1276925" y="270925"/>
            <a:ext cx="1270975" cy="19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36187" y="834638"/>
            <a:ext cx="5524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/>
          <p:nvPr/>
        </p:nvSpPr>
        <p:spPr>
          <a:xfrm>
            <a:off x="1507938" y="813975"/>
            <a:ext cx="12711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3" name="Shape 383"/>
          <p:cNvSpPr txBox="1"/>
          <p:nvPr/>
        </p:nvSpPr>
        <p:spPr>
          <a:xfrm>
            <a:off x="2736400" y="2853056"/>
            <a:ext cx="2251500" cy="12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Acompanhar o progresso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4" name="Shape 38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88800" y="3096800"/>
            <a:ext cx="56197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 rotWithShape="1">
          <a:blip r:embed="rId6">
            <a:alphaModFix/>
          </a:blip>
          <a:srcRect b="50201" l="49846" r="33670" t="0"/>
          <a:stretch/>
        </p:blipFill>
        <p:spPr>
          <a:xfrm>
            <a:off x="1234288" y="2509275"/>
            <a:ext cx="1270975" cy="19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 rotWithShape="1">
          <a:blip r:embed="rId8">
            <a:alphaModFix/>
          </a:blip>
          <a:srcRect b="0" l="0" r="20121" t="0"/>
          <a:stretch/>
        </p:blipFill>
        <p:spPr>
          <a:xfrm>
            <a:off x="1350063" y="3171600"/>
            <a:ext cx="243475" cy="6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 txBox="1"/>
          <p:nvPr/>
        </p:nvSpPr>
        <p:spPr>
          <a:xfrm>
            <a:off x="6578150" y="3007950"/>
            <a:ext cx="19905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Apresentar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8" name="Shape 3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93525" y="3158688"/>
            <a:ext cx="5429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5132225" y="3071600"/>
            <a:ext cx="970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90" name="Shape 390"/>
          <p:cNvPicPr preferRelativeResize="0"/>
          <p:nvPr/>
        </p:nvPicPr>
        <p:blipFill rotWithShape="1">
          <a:blip r:embed="rId6">
            <a:alphaModFix/>
          </a:blip>
          <a:srcRect b="50201" l="49846" r="33670" t="0"/>
          <a:stretch/>
        </p:blipFill>
        <p:spPr>
          <a:xfrm>
            <a:off x="4982138" y="2509275"/>
            <a:ext cx="1270975" cy="197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391512" y="3111088"/>
            <a:ext cx="4857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/>
        </p:nvSpPr>
        <p:spPr>
          <a:xfrm>
            <a:off x="5219813" y="3007950"/>
            <a:ext cx="12711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endParaRPr sz="72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3" name="Shape 393"/>
          <p:cNvSpPr txBox="1"/>
          <p:nvPr/>
        </p:nvSpPr>
        <p:spPr>
          <a:xfrm>
            <a:off x="6374625" y="595425"/>
            <a:ext cx="25041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Ensaiar apresentações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4" name="Shape 394"/>
          <p:cNvPicPr preferRelativeResize="0"/>
          <p:nvPr/>
        </p:nvPicPr>
        <p:blipFill rotWithShape="1">
          <a:blip r:embed="rId11">
            <a:alphaModFix/>
          </a:blip>
          <a:srcRect b="0" l="0" r="82989" t="50816"/>
          <a:stretch/>
        </p:blipFill>
        <p:spPr>
          <a:xfrm>
            <a:off x="4981588" y="350687"/>
            <a:ext cx="1194875" cy="17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 USADAS ATÉ O MOMENTO</a:t>
            </a: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477650" y="3172875"/>
            <a:ext cx="1937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WBS Schedule Pro</a:t>
            </a:r>
            <a:endParaRPr sz="1400"/>
          </a:p>
        </p:txBody>
      </p:sp>
      <p:pic>
        <p:nvPicPr>
          <p:cNvPr id="146" name="Shape 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850" y="1773575"/>
            <a:ext cx="1780901" cy="14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1925" y="1944774"/>
            <a:ext cx="1524350" cy="11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>
            <p:ph type="title"/>
          </p:nvPr>
        </p:nvSpPr>
        <p:spPr>
          <a:xfrm>
            <a:off x="2731950" y="3209625"/>
            <a:ext cx="1524300" cy="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Plan Hammer</a:t>
            </a:r>
            <a:endParaRPr sz="1400"/>
          </a:p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4699450" y="3209625"/>
            <a:ext cx="1524300" cy="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Excel</a:t>
            </a:r>
            <a:endParaRPr sz="1400"/>
          </a:p>
        </p:txBody>
      </p:sp>
      <p:pic>
        <p:nvPicPr>
          <p:cNvPr id="150" name="Shape 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5713" y="1810399"/>
            <a:ext cx="1411775" cy="138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12050" y="1845438"/>
            <a:ext cx="1524350" cy="131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>
            <p:ph type="title"/>
          </p:nvPr>
        </p:nvSpPr>
        <p:spPr>
          <a:xfrm>
            <a:off x="6812075" y="3209625"/>
            <a:ext cx="1524300" cy="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Google Drive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10" y="4234451"/>
            <a:ext cx="997814" cy="7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0" y="4234450"/>
            <a:ext cx="716725" cy="7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 txBox="1"/>
          <p:nvPr/>
        </p:nvSpPr>
        <p:spPr>
          <a:xfrm>
            <a:off x="809250" y="2954950"/>
            <a:ext cx="32139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Implementar Interface - Lógica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Shape 402"/>
          <p:cNvSpPr txBox="1"/>
          <p:nvPr/>
        </p:nvSpPr>
        <p:spPr>
          <a:xfrm>
            <a:off x="4989788" y="2954950"/>
            <a:ext cx="31206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Implementar Interface - Gráfica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3" name="Shape 403"/>
          <p:cNvPicPr preferRelativeResize="0"/>
          <p:nvPr/>
        </p:nvPicPr>
        <p:blipFill rotWithShape="1">
          <a:blip r:embed="rId5">
            <a:alphaModFix/>
          </a:blip>
          <a:srcRect b="0" l="0" r="82989" t="50816"/>
          <a:stretch/>
        </p:blipFill>
        <p:spPr>
          <a:xfrm>
            <a:off x="1750775" y="1032825"/>
            <a:ext cx="1330846" cy="18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 rotWithShape="1">
          <a:blip r:embed="rId6">
            <a:alphaModFix/>
          </a:blip>
          <a:srcRect b="50201" l="49846" r="33670" t="0"/>
          <a:stretch/>
        </p:blipFill>
        <p:spPr>
          <a:xfrm>
            <a:off x="5952655" y="1032824"/>
            <a:ext cx="1194875" cy="18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Orçamento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50" y="423558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Orçamento</a:t>
            </a:r>
            <a:endParaRPr/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 txBox="1"/>
          <p:nvPr>
            <p:ph idx="1" type="body"/>
          </p:nvPr>
        </p:nvSpPr>
        <p:spPr>
          <a:xfrm>
            <a:off x="1297500" y="1454575"/>
            <a:ext cx="3193200" cy="11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Esforço: 97,5 H</a:t>
            </a: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omens-horas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Valor </a:t>
            </a: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Homem-hora</a:t>
            </a: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R$20,00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 do Projeto: </a:t>
            </a:r>
            <a:r>
              <a:rPr b="1"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R$1950,00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Orçamento</a:t>
            </a:r>
            <a:endParaRPr/>
          </a:p>
        </p:txBody>
      </p:sp>
      <p:pic>
        <p:nvPicPr>
          <p:cNvPr id="425" name="Shape 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Shape 427"/>
          <p:cNvSpPr txBox="1"/>
          <p:nvPr>
            <p:ph idx="1" type="body"/>
          </p:nvPr>
        </p:nvSpPr>
        <p:spPr>
          <a:xfrm>
            <a:off x="1297500" y="1480025"/>
            <a:ext cx="8659200" cy="25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Custo: R$1950,00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Lucro: 30% → R$585,00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Valor do Projeto: R$2535,00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Forma de Pagamento: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Entrada de R$500,00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Após o segundo sprint: R$1000,00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Ao fim do projeto: R$1035,00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Product Backlog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33" name="Shape 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50" y="423558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600" y="4234450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3535" y="4234451"/>
            <a:ext cx="997814" cy="71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10" y="4234451"/>
            <a:ext cx="997814" cy="7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0" y="4234450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42335">
            <a:off x="6862007" y="1951363"/>
            <a:ext cx="1759592" cy="135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Shape 4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0535" y="2682237"/>
            <a:ext cx="1762913" cy="13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9639" y="2682237"/>
            <a:ext cx="1762913" cy="13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5298" y="2682229"/>
            <a:ext cx="1762913" cy="13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4615" y="1117404"/>
            <a:ext cx="1762913" cy="13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616" y="1157097"/>
            <a:ext cx="1762913" cy="13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05" y="1157097"/>
            <a:ext cx="1762913" cy="135327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 txBox="1"/>
          <p:nvPr/>
        </p:nvSpPr>
        <p:spPr>
          <a:xfrm>
            <a:off x="1198580" y="1619638"/>
            <a:ext cx="7646100" cy="26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   </a:t>
            </a: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Fazer WBS	      Definir Escopo            Estimar Custo        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					do Produto               de Atividade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                                                                                                      Ensaiar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  </a:t>
            </a:r>
            <a:r>
              <a:rPr lang="en">
                <a:latin typeface="Pacifico"/>
                <a:ea typeface="Pacifico"/>
                <a:cs typeface="Pacifico"/>
                <a:sym typeface="Pacifico"/>
              </a:rPr>
              <a:t>Estimar duração</a:t>
            </a: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   											               </a:t>
            </a:r>
            <a:r>
              <a:rPr lang="en" sz="1600">
                <a:latin typeface="Pacifico"/>
                <a:ea typeface="Pacifico"/>
                <a:cs typeface="Pacifico"/>
                <a:sym typeface="Pacifico"/>
              </a:rPr>
              <a:t>Apresentação</a:t>
            </a:r>
            <a:endParaRPr sz="16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        d</a:t>
            </a:r>
            <a:r>
              <a:rPr lang="en" sz="1600">
                <a:latin typeface="Pacifico"/>
                <a:ea typeface="Pacifico"/>
                <a:cs typeface="Pacifico"/>
                <a:sym typeface="Pacifico"/>
              </a:rPr>
              <a:t>as atividades</a:t>
            </a: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               Análise     	               Definir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2743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de Riscos             Orçamento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                                              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451" name="Shape 451"/>
          <p:cNvSpPr txBox="1"/>
          <p:nvPr/>
        </p:nvSpPr>
        <p:spPr>
          <a:xfrm>
            <a:off x="1198575" y="545100"/>
            <a:ext cx="40683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SPRINT 1         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2" name="Shape 4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1463" y="488274"/>
            <a:ext cx="962525" cy="7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10" y="4234451"/>
            <a:ext cx="997814" cy="7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0" y="4234450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0535" y="2682237"/>
            <a:ext cx="1762913" cy="13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9639" y="2682237"/>
            <a:ext cx="1762913" cy="13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8773" y="2378892"/>
            <a:ext cx="1762913" cy="13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4615" y="1117404"/>
            <a:ext cx="1762913" cy="13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Shape 4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616" y="1157097"/>
            <a:ext cx="1762913" cy="13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505" y="1157097"/>
            <a:ext cx="1762913" cy="135327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Shape 465"/>
          <p:cNvSpPr txBox="1"/>
          <p:nvPr/>
        </p:nvSpPr>
        <p:spPr>
          <a:xfrm>
            <a:off x="1198575" y="545100"/>
            <a:ext cx="40683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SPRINT 1         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6" name="Shape 4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1463" y="488274"/>
            <a:ext cx="962525" cy="7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/>
        </p:nvSpPr>
        <p:spPr>
          <a:xfrm>
            <a:off x="1444700" y="1269800"/>
            <a:ext cx="77379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Definir                             Definir                Definir regras        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Cronograma		     Linguagem                       do jogo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  Definir  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     estratégia IA          Monitoramento         Preparar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457200" lvl="0" marL="22860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e                         Apresentação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                                      </a:t>
            </a:r>
            <a:r>
              <a:rPr lang="en" sz="1600">
                <a:latin typeface="Pacifico"/>
                <a:ea typeface="Pacifico"/>
                <a:cs typeface="Pacifico"/>
                <a:sym typeface="Pacifico"/>
              </a:rPr>
              <a:t>Acompanhamento</a:t>
            </a:r>
            <a:endParaRPr sz="16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Cronograma de Desenvolvimento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50" y="423558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 de Desenvolvimento</a:t>
            </a:r>
            <a:endParaRPr/>
          </a:p>
        </p:txBody>
      </p:sp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00" y="3272324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Shape 4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97" y="4087847"/>
            <a:ext cx="732975" cy="52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Shape 4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7325" y="996450"/>
            <a:ext cx="8015801" cy="3694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 de Desenvolvimento</a:t>
            </a:r>
            <a:endParaRPr/>
          </a:p>
        </p:txBody>
      </p:sp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00" y="3272324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97" y="4087847"/>
            <a:ext cx="732975" cy="52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775" y="1168200"/>
            <a:ext cx="8021400" cy="35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Produto</a:t>
            </a:r>
            <a:endParaRPr sz="1400"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50" y="423558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 de Desenvolvimento</a:t>
            </a:r>
            <a:endParaRPr/>
          </a:p>
        </p:txBody>
      </p:sp>
      <p:pic>
        <p:nvPicPr>
          <p:cNvPr id="496" name="Shape 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00" y="3272324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Shape 4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97" y="4087847"/>
            <a:ext cx="732975" cy="52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2300" y="1428925"/>
            <a:ext cx="7909301" cy="30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Monitoramento e Controle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504" name="Shape 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50" y="423558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Shape 5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Shape 512"/>
          <p:cNvPicPr preferRelativeResize="0"/>
          <p:nvPr/>
        </p:nvPicPr>
        <p:blipFill rotWithShape="1">
          <a:blip r:embed="rId5">
            <a:alphaModFix/>
          </a:blip>
          <a:srcRect b="2171" l="0" r="0" t="2162"/>
          <a:stretch/>
        </p:blipFill>
        <p:spPr>
          <a:xfrm>
            <a:off x="1305238" y="733250"/>
            <a:ext cx="6533516" cy="40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Shape 513"/>
          <p:cNvSpPr txBox="1"/>
          <p:nvPr/>
        </p:nvSpPr>
        <p:spPr>
          <a:xfrm>
            <a:off x="6684061" y="1920319"/>
            <a:ext cx="13530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 txBox="1"/>
          <p:nvPr/>
        </p:nvSpPr>
        <p:spPr>
          <a:xfrm>
            <a:off x="3268849" y="2750500"/>
            <a:ext cx="959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$690.00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15" name="Shape 515"/>
          <p:cNvSpPr txBox="1"/>
          <p:nvPr/>
        </p:nvSpPr>
        <p:spPr>
          <a:xfrm>
            <a:off x="3566497" y="3036425"/>
            <a:ext cx="997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$504.00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516" name="Shape 516"/>
          <p:cNvSpPr txBox="1"/>
          <p:nvPr/>
        </p:nvSpPr>
        <p:spPr>
          <a:xfrm>
            <a:off x="3636521" y="3317300"/>
            <a:ext cx="997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$444.00</a:t>
            </a:r>
            <a:endParaRPr b="1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Shape 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Shape 5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 txBox="1"/>
          <p:nvPr/>
        </p:nvSpPr>
        <p:spPr>
          <a:xfrm>
            <a:off x="6684061" y="1920319"/>
            <a:ext cx="13530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Shape 5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175" y="735825"/>
            <a:ext cx="6652500" cy="411346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 txBox="1"/>
          <p:nvPr/>
        </p:nvSpPr>
        <p:spPr>
          <a:xfrm>
            <a:off x="4640575" y="4378913"/>
            <a:ext cx="566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SPI</a:t>
            </a:r>
            <a:endParaRPr>
              <a:solidFill>
                <a:srgbClr val="43434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26" name="Shape 526"/>
          <p:cNvSpPr txBox="1"/>
          <p:nvPr/>
        </p:nvSpPr>
        <p:spPr>
          <a:xfrm>
            <a:off x="3819050" y="4378913"/>
            <a:ext cx="5289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</a:t>
            </a:r>
            <a:r>
              <a:rPr lang="en">
                <a:solidFill>
                  <a:srgbClr val="434343"/>
                </a:solidFill>
              </a:rPr>
              <a:t>PI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Análise de Riscos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32" name="Shape 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50" y="423558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/>
        </p:nvSpPr>
        <p:spPr>
          <a:xfrm>
            <a:off x="914400" y="1371599"/>
            <a:ext cx="73152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Shape 539"/>
          <p:cNvSpPr txBox="1"/>
          <p:nvPr/>
        </p:nvSpPr>
        <p:spPr>
          <a:xfrm>
            <a:off x="1101300" y="685789"/>
            <a:ext cx="73152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Sobrecarga de membro: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Chances: 80%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Impactos: 0,6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Exposição: 0,48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Prioridade: Alta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Contenção: cumprir prazos, reservar tempos certos para trabalho.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Contingência: alocar mais membros para suprir o desfalque e esforço coletivo.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0" name="Shape 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idx="1" type="body"/>
          </p:nvPr>
        </p:nvSpPr>
        <p:spPr>
          <a:xfrm>
            <a:off x="1052550" y="743550"/>
            <a:ext cx="77832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Reuniões presenciais insuficientes: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Chances: 100%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Impactos: 1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Exposição: 1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Prioridade: Alta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Contenção: utilizar de reuniões via Skype e WhatsApp.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Contingência: quadro hora-extra para as reuniões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7" name="Shape 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Shape 5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Shape 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525" y="501600"/>
            <a:ext cx="7164574" cy="3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Shape 554"/>
          <p:cNvSpPr txBox="1"/>
          <p:nvPr/>
        </p:nvSpPr>
        <p:spPr>
          <a:xfrm>
            <a:off x="1294788" y="3911550"/>
            <a:ext cx="65544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PP = Pedro  ||  J = Jorge  ||  H = Henrique  || F = Felipe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93C47D"/>
                </a:highlight>
                <a:latin typeface="Montserrat"/>
                <a:ea typeface="Montserrat"/>
                <a:cs typeface="Montserrat"/>
                <a:sym typeface="Montserrat"/>
              </a:rPr>
              <a:t>IDEAL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||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lang="en">
                <a:highlight>
                  <a:srgbClr val="FFF2CC"/>
                </a:highlight>
                <a:latin typeface="Montserrat"/>
                <a:ea typeface="Montserrat"/>
                <a:cs typeface="Montserrat"/>
                <a:sym typeface="Montserrat"/>
              </a:rPr>
              <a:t>ACEITÁVEL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||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lang="en">
                <a:highlight>
                  <a:srgbClr val="F9CB9C"/>
                </a:highlight>
                <a:latin typeface="Montserrat"/>
                <a:ea typeface="Montserrat"/>
                <a:cs typeface="Montserrat"/>
                <a:sym typeface="Montserrat"/>
              </a:rPr>
              <a:t>IMPREVISTO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||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lang="en">
                <a:highlight>
                  <a:srgbClr val="EA9999"/>
                </a:highlight>
                <a:latin typeface="Montserrat"/>
                <a:ea typeface="Montserrat"/>
                <a:cs typeface="Montserrat"/>
                <a:sym typeface="Montserrat"/>
              </a:rPr>
              <a:t>EMERGÊNCIA</a:t>
            </a:r>
            <a:endParaRPr b="1">
              <a:highlight>
                <a:srgbClr val="EA999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5" name="Shape 5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Shape 5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idx="1" type="body"/>
          </p:nvPr>
        </p:nvSpPr>
        <p:spPr>
          <a:xfrm>
            <a:off x="1211225" y="834325"/>
            <a:ext cx="7038900" cy="32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Atraso de atividade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Chances: 80%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Impactos: 0,4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Exposição: 0,32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Prioridade:Média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Contenção: fazer bom planejamento e monitoramento, fidelidade ao cronograma.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Contingência: hora extra.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2" name="Shape 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Shape 5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idx="1" type="body"/>
          </p:nvPr>
        </p:nvSpPr>
        <p:spPr>
          <a:xfrm>
            <a:off x="1326250" y="5467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Dificuldade de Implementação(objetos do jogo)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Chances: 20%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Impactos: Baixo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Exposição: 0,2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Prioridade: Média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Contenção: planejar o diagrama UML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Contingência: hora extra e revisar o diagrama UML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9" name="Shape 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Shape 5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2674175" y="3234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Produto</a:t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idx="1" type="body"/>
          </p:nvPr>
        </p:nvSpPr>
        <p:spPr>
          <a:xfrm>
            <a:off x="1940925" y="1400775"/>
            <a:ext cx="7038900" cy="27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jogo de damas</a:t>
            </a: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trabalha com a estratégia, através da manipulação de peças num tabuleiro. O objetivo do jogo é fazer com que um jogador consiga “capturar” as peças do adversário, de forma a deixá-lo sem peças no tabuleiro ou sem movimentações possíveis.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 jogo de damas é realizado num tabuleiro de tamanho 8x8, com casas escuras e claras em formato xadrez. Nele, as casas são identificadas a partir da combinação coluna x linha, onde as colunas são assinaladas pelas letras de ‘A’ a ‘H’, da esquerda para a direita. Similarmente, as linhas são assinaladas através dos números de 1 a 8, de baixo para cima.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Shape 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363575" y="1025763"/>
            <a:ext cx="4613955" cy="346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>
            <p:ph idx="1" type="body"/>
          </p:nvPr>
        </p:nvSpPr>
        <p:spPr>
          <a:xfrm>
            <a:off x="1297500" y="6186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Dificuldade de Implementação(mecânica do jogo)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Chances: 50%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Impactos: 0,8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Exposição: 0,4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Prioridade: Média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Contenção: Código comentado e revisão dos commits 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Contingência: hora extra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6" name="Shape 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Shape 5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idx="1" type="body"/>
          </p:nvPr>
        </p:nvSpPr>
        <p:spPr>
          <a:xfrm>
            <a:off x="1311875" y="7624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Dificuldade de Implementação(IA)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Chances: 80%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Impactos: 1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Exposição: 0,8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Prioridade: Média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Contenção: fazer um estudo e treinamento sobre IA’s 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Contingência: hora extra e buscar um algoritmo simples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3" name="Shape 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idx="1" type="body"/>
          </p:nvPr>
        </p:nvSpPr>
        <p:spPr>
          <a:xfrm>
            <a:off x="1297500" y="83430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Dificuldade de definição do cronograma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Chances: 60%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Impactos: 0,8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Exposição: 0,48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Prioridade: Alta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Contenção: Utilização de um fluxograma.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Contingência: hora extra.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0" name="Shape 5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Shape 5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Shape 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400" y="498900"/>
            <a:ext cx="8121601" cy="45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Shape 5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75" y="3486825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Shape 5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525" y="4306300"/>
            <a:ext cx="787024" cy="56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idx="1" type="body"/>
          </p:nvPr>
        </p:nvSpPr>
        <p:spPr>
          <a:xfrm>
            <a:off x="1311875" y="791150"/>
            <a:ext cx="70389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Eventos Extracurriculares (Ex: Viagem a trabalho, Copa do Mundo)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Chances: 20%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Impactos: 0,2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Exposição: 0,4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Prioridade: Baixa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Contenção: Prever a data desses eventos e notificar com antecedência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Contingência: encontro online e|ou realocação de tarefas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4" name="Shape 6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Shape 6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>
            <p:ph idx="1" type="body"/>
          </p:nvPr>
        </p:nvSpPr>
        <p:spPr>
          <a:xfrm>
            <a:off x="1311875" y="791150"/>
            <a:ext cx="70389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FIM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Shape 6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Shape 6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75" y="0"/>
            <a:ext cx="91297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1940925" y="5434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https://www.youtube.com/watch?v=q97pk0A5MCk</a:t>
            </a:r>
            <a:endParaRPr/>
          </a:p>
        </p:txBody>
      </p:sp>
      <p:sp>
        <p:nvSpPr>
          <p:cNvPr id="175" name="Shape 175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Produto</a:t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>
            <p:ph idx="1" type="body"/>
          </p:nvPr>
        </p:nvSpPr>
        <p:spPr>
          <a:xfrm>
            <a:off x="1940925" y="1400775"/>
            <a:ext cx="7038900" cy="27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partir dessa convenção, podem-se descrever os lances de uma partida, indicando a movimentação das peças pelas casas. As linhas 1 e 8 são conhecidas como travessas de coroação, uma vez que é em uma dessas travessas que ocorre a conversão de uma peça em dama.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peças, num jogo de damas, são também conhecidas como peões. Elas possuem as cores branca ou preta, e cada jogo é composto de 24 peças – 12 brancas e 12 pretas. As peças são posicionadas num grid diagonal, de forma que elas nunca se encontrem lado a lado, apenas diagonalmente.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Shape 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363575" y="1025763"/>
            <a:ext cx="4613955" cy="346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1940925" y="5434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https://www.youtube.com/watch?v=q97pk0A5MCk</a:t>
            </a:r>
            <a:endParaRPr/>
          </a:p>
        </p:txBody>
      </p:sp>
      <p:sp>
        <p:nvSpPr>
          <p:cNvPr id="185" name="Shape 185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Produto</a:t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>
            <p:ph idx="1" type="body"/>
          </p:nvPr>
        </p:nvSpPr>
        <p:spPr>
          <a:xfrm>
            <a:off x="1940925" y="1172175"/>
            <a:ext cx="7038900" cy="27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regras para o início de um jogo de damas são definidas da seguinte forma: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peças brancas são dispostas no início do tabuleiro, nas casas escuras, das linhas 1 a 3;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peças pretas são dispostas nas casas escuras, das linhas 6 a 8;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tabuleiro deve ser posicionado de forma que a casa escura A1 fique à esquerda do jogador com peças brancas. Da mesma forma, a casa escura H8 deve ficar à esquerda do jogador com peças pretas;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primeiro lance deve ser sempre do jogador humano, com peças brancas.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363575" y="1025763"/>
            <a:ext cx="4613955" cy="346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1940925" y="5434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https://www.youtube.com/watch?v=q97pk0A5MCk</a:t>
            </a:r>
            <a:endParaRPr/>
          </a:p>
        </p:txBody>
      </p:sp>
      <p:sp>
        <p:nvSpPr>
          <p:cNvPr id="195" name="Shape 195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Produto</a:t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>
            <p:ph idx="1" type="body"/>
          </p:nvPr>
        </p:nvSpPr>
        <p:spPr>
          <a:xfrm>
            <a:off x="320600" y="1476975"/>
            <a:ext cx="8659200" cy="25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Após a disposição inicial do tabuleiro e das peças, o jogo inicia. Para que uma partida seja corretamente disputada, as seguintes regras devem ser consideradas: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peças só andam para frente, em diagonal, uma casa de cada vez;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quando uma peça consegue parar pela primeira vez numa casa da travessa de coroação da cor oposta, essa peça vira uma dama;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a peça somente passar pela travessa de coroação, nada acontece;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damas deslocam-se para frente e para trás, na diagonal, quantas casas quiserem;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tomadas são obrigatórias, seja para frente, seja para trás;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1940925" y="5434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https://www.youtube.com/watch?v=q97pk0A5MCk</a:t>
            </a:r>
            <a:endParaRPr/>
          </a:p>
        </p:txBody>
      </p:sp>
      <p:sp>
        <p:nvSpPr>
          <p:cNvPr id="204" name="Shape 204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Produto</a:t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>
            <p:ph idx="1" type="body"/>
          </p:nvPr>
        </p:nvSpPr>
        <p:spPr>
          <a:xfrm>
            <a:off x="320600" y="1466925"/>
            <a:ext cx="8659200" cy="25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Após a disposição inicial do tabuleiro e das peças, o jogo inicia. Para que uma partida seja corretamente disputada, as seguintes regras devem ser consideradas: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6.	uma tomada pode apanhar uma (tomada simples) ou várias peças (tomada em cadeia);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7.	numa tomada em cadeia, a peça pode passar mais de uma vez pela mesma casa vazia;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8.	é proibida a tomada de uma mesma peça mais de uma vez, numa tomada em cadeia;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9.	se, num mesmo lance, houver mais de uma possibilidade de tomada, é obrigatório que se tome a maior quantidade possível de peças adversárias;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10.	a peça e a dama têm o mesmo valor para apanhar ou serem apanhados;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11.	as peças tomadas só podem ser retiradas do tabuleiro após o término do lance.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1297500" y="3937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Produto</a:t>
            </a: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4235599"/>
            <a:ext cx="716725" cy="7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25" y="4234438"/>
            <a:ext cx="9978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>
            <p:ph idx="1" type="body"/>
          </p:nvPr>
        </p:nvSpPr>
        <p:spPr>
          <a:xfrm>
            <a:off x="320600" y="1314525"/>
            <a:ext cx="8659200" cy="25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 partida é dita encerrada quando um jogador apanhar todas as pedras do adversário ou deixá-lo sem jogadas possíveis. 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Shape 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7425" y="1942425"/>
            <a:ext cx="381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1296475" y="4593725"/>
            <a:ext cx="66567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Fontes: </a:t>
            </a:r>
            <a:r>
              <a:rPr lang="en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http://www.linhadecodigo.com.br/artigo/860/desenvolvimento-e-implementacao-de-um-jogo-de-damas-em-prolog.aspx#ixzz5Cn4rUbmr</a:t>
            </a:r>
            <a:br>
              <a:rPr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https://www.youtube.com/watch?v=q97pk0A5MCk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